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News Cycle"/>
      <p:regular r:id="rId7"/>
      <p:bold r:id="rId8"/>
    </p:embeddedFont>
    <p:embeddedFont>
      <p:font typeface="Lora"/>
      <p:regular r:id="rId9"/>
      <p:bold r:id="rId10"/>
      <p:italic r:id="rId11"/>
      <p:boldItalic r:id="rId12"/>
    </p:embeddedFont>
    <p:embeddedFont>
      <p:font typeface="Happy Monkey"/>
      <p:regular r:id="rId13"/>
    </p:embeddedFont>
    <p:embeddedFont>
      <p:font typeface="Dancing Script"/>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ora-italic.fntdata"/><Relationship Id="rId10" Type="http://schemas.openxmlformats.org/officeDocument/2006/relationships/font" Target="fonts/Lora-bold.fntdata"/><Relationship Id="rId13" Type="http://schemas.openxmlformats.org/officeDocument/2006/relationships/font" Target="fonts/HappyMonkey-regular.fntdata"/><Relationship Id="rId12" Type="http://schemas.openxmlformats.org/officeDocument/2006/relationships/font" Target="fonts/Lora-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Lora-regular.fntdata"/><Relationship Id="rId15" Type="http://schemas.openxmlformats.org/officeDocument/2006/relationships/font" Target="fonts/DancingScript-bold.fntdata"/><Relationship Id="rId14" Type="http://schemas.openxmlformats.org/officeDocument/2006/relationships/font" Target="fonts/DancingScript-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NewsCycle-regular.fntdata"/><Relationship Id="rId8" Type="http://schemas.openxmlformats.org/officeDocument/2006/relationships/font" Target="fonts/NewsCycle-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73"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73"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498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4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20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20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20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5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80001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58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70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20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701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hyperlink" Target="mailto:oakattendance@albany.k12.or.us" TargetMode="External"/><Relationship Id="rId5" Type="http://schemas.openxmlformats.org/officeDocument/2006/relationships/image" Target="../media/image1.png"/><Relationship Id="rId6" Type="http://schemas.openxmlformats.org/officeDocument/2006/relationships/hyperlink" Target="https://search.follettsoftware.com/metasearch/ui/31874" TargetMode="External"/><Relationship Id="rId7"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cxnSp>
        <p:nvCxnSpPr>
          <p:cNvPr id="54" name="Google Shape;54;p13"/>
          <p:cNvCxnSpPr/>
          <p:nvPr/>
        </p:nvCxnSpPr>
        <p:spPr>
          <a:xfrm>
            <a:off x="134900" y="1768850"/>
            <a:ext cx="7614900" cy="8400"/>
          </a:xfrm>
          <a:prstGeom prst="straightConnector1">
            <a:avLst/>
          </a:prstGeom>
          <a:noFill/>
          <a:ln cap="flat" cmpd="sng" w="28575">
            <a:solidFill>
              <a:schemeClr val="dk2"/>
            </a:solidFill>
            <a:prstDash val="solid"/>
            <a:round/>
            <a:headEnd len="med" w="med" type="none"/>
            <a:tailEnd len="med" w="med" type="none"/>
          </a:ln>
        </p:spPr>
      </p:cxnSp>
      <p:pic>
        <p:nvPicPr>
          <p:cNvPr id="55" name="Google Shape;55;p13"/>
          <p:cNvPicPr preferRelativeResize="0"/>
          <p:nvPr/>
        </p:nvPicPr>
        <p:blipFill>
          <a:blip r:embed="rId3">
            <a:alphaModFix/>
          </a:blip>
          <a:stretch>
            <a:fillRect/>
          </a:stretch>
        </p:blipFill>
        <p:spPr>
          <a:xfrm>
            <a:off x="392250" y="108800"/>
            <a:ext cx="1631425" cy="1581325"/>
          </a:xfrm>
          <a:prstGeom prst="rect">
            <a:avLst/>
          </a:prstGeom>
          <a:noFill/>
          <a:ln>
            <a:noFill/>
          </a:ln>
        </p:spPr>
      </p:pic>
      <p:sp>
        <p:nvSpPr>
          <p:cNvPr id="56" name="Google Shape;56;p13"/>
          <p:cNvSpPr txBox="1"/>
          <p:nvPr/>
        </p:nvSpPr>
        <p:spPr>
          <a:xfrm>
            <a:off x="2308500" y="108800"/>
            <a:ext cx="5291400" cy="80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4800">
                <a:latin typeface="Dancing Script"/>
                <a:ea typeface="Dancing Script"/>
                <a:cs typeface="Dancing Script"/>
                <a:sym typeface="Dancing Script"/>
              </a:rPr>
              <a:t>Oak Elementary </a:t>
            </a:r>
            <a:endParaRPr sz="4800">
              <a:latin typeface="Dancing Script"/>
              <a:ea typeface="Dancing Script"/>
              <a:cs typeface="Dancing Script"/>
              <a:sym typeface="Dancing Script"/>
            </a:endParaRPr>
          </a:p>
        </p:txBody>
      </p:sp>
      <p:sp>
        <p:nvSpPr>
          <p:cNvPr id="57" name="Google Shape;57;p13"/>
          <p:cNvSpPr txBox="1"/>
          <p:nvPr/>
        </p:nvSpPr>
        <p:spPr>
          <a:xfrm>
            <a:off x="3267850" y="794625"/>
            <a:ext cx="2982900" cy="68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latin typeface="News Cycle"/>
                <a:ea typeface="News Cycle"/>
                <a:cs typeface="News Cycle"/>
                <a:sym typeface="News Cycle"/>
              </a:rPr>
              <a:t>OFFICE NEWSLETTER</a:t>
            </a:r>
            <a:endParaRPr sz="2400">
              <a:latin typeface="News Cycle"/>
              <a:ea typeface="News Cycle"/>
              <a:cs typeface="News Cycle"/>
              <a:sym typeface="News Cycle"/>
            </a:endParaRPr>
          </a:p>
        </p:txBody>
      </p:sp>
      <p:sp>
        <p:nvSpPr>
          <p:cNvPr id="58" name="Google Shape;58;p13"/>
          <p:cNvSpPr txBox="1"/>
          <p:nvPr/>
        </p:nvSpPr>
        <p:spPr>
          <a:xfrm>
            <a:off x="1896250" y="1352913"/>
            <a:ext cx="5726100" cy="33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t>(541)967-4591   3610 Oak St. SE  Website: oak.albany.k12.or.us</a:t>
            </a:r>
            <a:endParaRPr sz="1500"/>
          </a:p>
        </p:txBody>
      </p:sp>
      <p:cxnSp>
        <p:nvCxnSpPr>
          <p:cNvPr id="59" name="Google Shape;59;p13"/>
          <p:cNvCxnSpPr/>
          <p:nvPr/>
        </p:nvCxnSpPr>
        <p:spPr>
          <a:xfrm>
            <a:off x="2023675" y="1259175"/>
            <a:ext cx="5576400" cy="15000"/>
          </a:xfrm>
          <a:prstGeom prst="straightConnector1">
            <a:avLst/>
          </a:prstGeom>
          <a:noFill/>
          <a:ln cap="flat" cmpd="sng" w="19050">
            <a:solidFill>
              <a:schemeClr val="dk2"/>
            </a:solidFill>
            <a:prstDash val="solid"/>
            <a:round/>
            <a:headEnd len="med" w="med" type="none"/>
            <a:tailEnd len="med" w="med" type="none"/>
          </a:ln>
        </p:spPr>
      </p:cxnSp>
      <p:sp>
        <p:nvSpPr>
          <p:cNvPr id="60" name="Google Shape;60;p13"/>
          <p:cNvSpPr txBox="1"/>
          <p:nvPr/>
        </p:nvSpPr>
        <p:spPr>
          <a:xfrm>
            <a:off x="57000" y="3385800"/>
            <a:ext cx="4376100" cy="4134300"/>
          </a:xfrm>
          <a:prstGeom prst="rect">
            <a:avLst/>
          </a:prstGeom>
          <a:noFill/>
          <a:ln cap="rnd" cmpd="thinThick" w="38100">
            <a:solidFill>
              <a:srgbClr val="F1C232"/>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ATTENDANCE </a:t>
            </a:r>
            <a:endParaRPr b="1"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Attendance at school is still required and kept track of it can be accomplished different ways.  Attendance is still taken twice a day by teachers, morning and afternoon.  Teachers can </a:t>
            </a:r>
            <a:r>
              <a:rPr b="1" lang="en" sz="1100">
                <a:solidFill>
                  <a:schemeClr val="dk1"/>
                </a:solidFill>
                <a:latin typeface="Calibri"/>
                <a:ea typeface="Calibri"/>
                <a:cs typeface="Calibri"/>
                <a:sym typeface="Calibri"/>
              </a:rPr>
              <a:t>only</a:t>
            </a:r>
            <a:r>
              <a:rPr lang="en" sz="1100">
                <a:solidFill>
                  <a:schemeClr val="dk1"/>
                </a:solidFill>
                <a:latin typeface="Calibri"/>
                <a:ea typeface="Calibri"/>
                <a:cs typeface="Calibri"/>
                <a:sym typeface="Calibri"/>
              </a:rPr>
              <a:t> choose 3 options PVC, COL, or U.  This is why we ask you to notify the office of your student’s absence so we can get the right information into the system.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PVC (Present in Virtual Class):  </a:t>
            </a:r>
            <a:r>
              <a:rPr lang="en" sz="1100">
                <a:solidFill>
                  <a:schemeClr val="dk1"/>
                </a:solidFill>
                <a:latin typeface="Calibri"/>
                <a:ea typeface="Calibri"/>
                <a:cs typeface="Calibri"/>
                <a:sym typeface="Calibri"/>
              </a:rPr>
              <a:t>This is the preferred method of attendance.  This would be when a student is present in their virtual Zoom class when attendance is taken.</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COL (Contact On-Line):  </a:t>
            </a:r>
            <a:r>
              <a:rPr lang="en" sz="1100">
                <a:solidFill>
                  <a:schemeClr val="dk1"/>
                </a:solidFill>
                <a:latin typeface="Calibri"/>
                <a:ea typeface="Calibri"/>
                <a:cs typeface="Calibri"/>
                <a:sym typeface="Calibri"/>
              </a:rPr>
              <a:t>If a student can not attend class during the assigned times, the next best option would be to log into SeeSaw or Canvas and view the material that was covered and complete assignments for that day.  If this is done by the end of the day the attendance code is changed from a “U” to “COL”. </a:t>
            </a:r>
            <a:r>
              <a:rPr b="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U (Unexplained Absence):  </a:t>
            </a:r>
            <a:r>
              <a:rPr lang="en" sz="1100">
                <a:solidFill>
                  <a:schemeClr val="dk1"/>
                </a:solidFill>
                <a:latin typeface="Calibri"/>
                <a:ea typeface="Calibri"/>
                <a:cs typeface="Calibri"/>
                <a:sym typeface="Calibri"/>
              </a:rPr>
              <a:t>If neither of the above happen then the student is marked with a “U”. If the student is marked with a “U” then automated calls go out for safety reasons to let parent/guardian know.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We hope this clears up some attendance questions.  As always, please notify the office for any pre arranged absence to avoid the automated phone call.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Calibri"/>
              <a:ea typeface="Calibri"/>
              <a:cs typeface="Calibri"/>
              <a:sym typeface="Calibri"/>
            </a:endParaRPr>
          </a:p>
        </p:txBody>
      </p:sp>
      <p:sp>
        <p:nvSpPr>
          <p:cNvPr id="61" name="Google Shape;61;p13"/>
          <p:cNvSpPr txBox="1"/>
          <p:nvPr/>
        </p:nvSpPr>
        <p:spPr>
          <a:xfrm>
            <a:off x="4629725" y="1856000"/>
            <a:ext cx="3077400" cy="3657600"/>
          </a:xfrm>
          <a:prstGeom prst="rect">
            <a:avLst/>
          </a:prstGeom>
          <a:noFill/>
          <a:ln cap="flat" cmpd="tri" w="38100">
            <a:solidFill>
              <a:srgbClr val="000000"/>
            </a:solidFill>
            <a:prstDash val="solid"/>
            <a:bevel/>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Important Contact Information:</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Office Email:</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u="sng">
                <a:solidFill>
                  <a:schemeClr val="hlink"/>
                </a:solidFill>
                <a:latin typeface="Calibri"/>
                <a:ea typeface="Calibri"/>
                <a:cs typeface="Calibri"/>
                <a:sym typeface="Calibri"/>
                <a:hlinkClick r:id="rId4"/>
              </a:rPr>
              <a:t>oakattendance@albany.k12.or.us</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Principal Shanda Brown’s  Email:</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shanda.brown@albany.k12.or.us</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Staff Email:</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Firstname.Lastname@Albany.k12.or.us</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600">
                <a:solidFill>
                  <a:schemeClr val="dk1"/>
                </a:solidFill>
                <a:latin typeface="Calibri"/>
                <a:ea typeface="Calibri"/>
                <a:cs typeface="Calibri"/>
                <a:sym typeface="Calibri"/>
              </a:rPr>
              <a:t>*</a:t>
            </a:r>
            <a:r>
              <a:rPr lang="en" sz="1200">
                <a:solidFill>
                  <a:schemeClr val="dk1"/>
                </a:solidFill>
                <a:latin typeface="Calibri"/>
                <a:ea typeface="Calibri"/>
                <a:cs typeface="Calibri"/>
                <a:sym typeface="Calibri"/>
              </a:rPr>
              <a:t>There is a staff list on our website if you are unsure of name spelling or need a first name.</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Office Number (541)967-4591  </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**New** If no one answers your call at the office you may text this number (541)791-6739 this is the google voice number for the office. </a:t>
            </a:r>
            <a:endParaRPr b="1"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Facebook: Oak Stingers</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PTA Facebook: Oak Stingers PTA</a:t>
            </a:r>
            <a:endParaRPr sz="12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District Website: albany.k12.or.us</a:t>
            </a:r>
            <a:endParaRPr sz="1200">
              <a:solidFill>
                <a:schemeClr val="dk1"/>
              </a:solidFill>
              <a:latin typeface="Calibri"/>
              <a:ea typeface="Calibri"/>
              <a:cs typeface="Calibri"/>
              <a:sym typeface="Calibri"/>
            </a:endParaRPr>
          </a:p>
        </p:txBody>
      </p:sp>
      <p:pic>
        <p:nvPicPr>
          <p:cNvPr id="62" name="Google Shape;62;p13"/>
          <p:cNvPicPr preferRelativeResize="0"/>
          <p:nvPr/>
        </p:nvPicPr>
        <p:blipFill>
          <a:blip r:embed="rId5">
            <a:alphaModFix/>
          </a:blip>
          <a:stretch>
            <a:fillRect/>
          </a:stretch>
        </p:blipFill>
        <p:spPr>
          <a:xfrm>
            <a:off x="6355025" y="108791"/>
            <a:ext cx="966350" cy="914283"/>
          </a:xfrm>
          <a:prstGeom prst="rect">
            <a:avLst/>
          </a:prstGeom>
          <a:noFill/>
          <a:ln>
            <a:noFill/>
          </a:ln>
        </p:spPr>
      </p:pic>
      <p:sp>
        <p:nvSpPr>
          <p:cNvPr id="63" name="Google Shape;63;p13"/>
          <p:cNvSpPr txBox="1"/>
          <p:nvPr/>
        </p:nvSpPr>
        <p:spPr>
          <a:xfrm>
            <a:off x="91200" y="1855975"/>
            <a:ext cx="4307700" cy="1451100"/>
          </a:xfrm>
          <a:prstGeom prst="rect">
            <a:avLst/>
          </a:prstGeom>
          <a:noFill/>
          <a:ln cap="flat" cmpd="dbl" w="38100">
            <a:solidFill>
              <a:srgbClr val="F1C232"/>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Font typeface="Arial"/>
              <a:buNone/>
            </a:pPr>
            <a:r>
              <a:rPr b="1" lang="en">
                <a:solidFill>
                  <a:schemeClr val="dk1"/>
                </a:solidFill>
                <a:latin typeface="News Cycle"/>
                <a:ea typeface="News Cycle"/>
                <a:cs typeface="News Cycle"/>
                <a:sym typeface="News Cycle"/>
              </a:rPr>
              <a:t>GRAB AND GO LUNCH</a:t>
            </a:r>
            <a:endParaRPr b="1">
              <a:solidFill>
                <a:schemeClr val="dk1"/>
              </a:solidFill>
              <a:latin typeface="News Cycle"/>
              <a:ea typeface="News Cycle"/>
              <a:cs typeface="News Cycle"/>
              <a:sym typeface="News Cycle"/>
            </a:endParaRPr>
          </a:p>
          <a:p>
            <a:pPr indent="0" lvl="0" marL="0" rtl="0" algn="ctr">
              <a:spcBef>
                <a:spcPts val="0"/>
              </a:spcBef>
              <a:spcAft>
                <a:spcPts val="0"/>
              </a:spcAft>
              <a:buClr>
                <a:schemeClr val="dk1"/>
              </a:buClr>
              <a:buFont typeface="Arial"/>
              <a:buNone/>
            </a:pPr>
            <a:r>
              <a:rPr b="1" lang="en">
                <a:solidFill>
                  <a:schemeClr val="dk1"/>
                </a:solidFill>
                <a:latin typeface="News Cycle"/>
                <a:ea typeface="News Cycle"/>
                <a:cs typeface="News Cycle"/>
                <a:sym typeface="News Cycle"/>
              </a:rPr>
              <a:t>Monday - Friday</a:t>
            </a:r>
            <a:endParaRPr b="1">
              <a:solidFill>
                <a:schemeClr val="dk1"/>
              </a:solidFill>
              <a:latin typeface="News Cycle"/>
              <a:ea typeface="News Cycle"/>
              <a:cs typeface="News Cycle"/>
              <a:sym typeface="News Cycle"/>
            </a:endParaRPr>
          </a:p>
          <a:p>
            <a:pPr indent="0" lvl="0" marL="0" rtl="0" algn="ctr">
              <a:spcBef>
                <a:spcPts val="0"/>
              </a:spcBef>
              <a:spcAft>
                <a:spcPts val="0"/>
              </a:spcAft>
              <a:buClr>
                <a:schemeClr val="dk1"/>
              </a:buClr>
              <a:buFont typeface="Arial"/>
              <a:buNone/>
            </a:pPr>
            <a:r>
              <a:rPr b="1" lang="en">
                <a:solidFill>
                  <a:schemeClr val="dk1"/>
                </a:solidFill>
                <a:latin typeface="News Cycle"/>
                <a:ea typeface="News Cycle"/>
                <a:cs typeface="News Cycle"/>
                <a:sym typeface="News Cycle"/>
              </a:rPr>
              <a:t>11:00-12:30</a:t>
            </a:r>
            <a:endParaRPr b="1">
              <a:solidFill>
                <a:schemeClr val="dk1"/>
              </a:solidFill>
              <a:latin typeface="News Cycle"/>
              <a:ea typeface="News Cycle"/>
              <a:cs typeface="News Cycle"/>
              <a:sym typeface="News Cycle"/>
            </a:endParaRPr>
          </a:p>
          <a:p>
            <a:pPr indent="0" lvl="0" marL="0" rtl="0" algn="ctr">
              <a:spcBef>
                <a:spcPts val="0"/>
              </a:spcBef>
              <a:spcAft>
                <a:spcPts val="0"/>
              </a:spcAft>
              <a:buClr>
                <a:schemeClr val="dk1"/>
              </a:buClr>
              <a:buFont typeface="Arial"/>
              <a:buNone/>
            </a:pPr>
            <a:r>
              <a:rPr b="1" lang="en">
                <a:solidFill>
                  <a:schemeClr val="dk1"/>
                </a:solidFill>
                <a:latin typeface="News Cycle"/>
                <a:ea typeface="News Cycle"/>
                <a:cs typeface="News Cycle"/>
                <a:sym typeface="News Cycle"/>
              </a:rPr>
              <a:t>Lunch and Breakfast is available M-F at Oak, we are using the bus loop so you can just drive thru and grab lunch.  Lunch is free for any child 1-18.  </a:t>
            </a:r>
            <a:endParaRPr b="1">
              <a:solidFill>
                <a:schemeClr val="dk1"/>
              </a:solidFill>
              <a:latin typeface="News Cycle"/>
              <a:ea typeface="News Cycle"/>
              <a:cs typeface="News Cycle"/>
              <a:sym typeface="News Cycle"/>
            </a:endParaRPr>
          </a:p>
          <a:p>
            <a:pPr indent="0" lvl="0" marL="0" rtl="0" algn="ctr">
              <a:spcBef>
                <a:spcPts val="0"/>
              </a:spcBef>
              <a:spcAft>
                <a:spcPts val="0"/>
              </a:spcAft>
              <a:buClr>
                <a:schemeClr val="dk1"/>
              </a:buClr>
              <a:buFont typeface="Arial"/>
              <a:buNone/>
            </a:pPr>
            <a:r>
              <a:t/>
            </a:r>
            <a:endParaRPr b="1">
              <a:solidFill>
                <a:schemeClr val="dk1"/>
              </a:solidFill>
              <a:latin typeface="News Cycle"/>
              <a:ea typeface="News Cycle"/>
              <a:cs typeface="News Cycle"/>
              <a:sym typeface="News Cycle"/>
            </a:endParaRPr>
          </a:p>
        </p:txBody>
      </p:sp>
      <p:sp>
        <p:nvSpPr>
          <p:cNvPr id="64" name="Google Shape;64;p13"/>
          <p:cNvSpPr txBox="1"/>
          <p:nvPr/>
        </p:nvSpPr>
        <p:spPr>
          <a:xfrm>
            <a:off x="134900" y="7610125"/>
            <a:ext cx="2785500" cy="2124300"/>
          </a:xfrm>
          <a:prstGeom prst="rect">
            <a:avLst/>
          </a:prstGeom>
          <a:noFill/>
          <a:ln cap="flat" cmpd="dbl" w="38100">
            <a:solidFill>
              <a:srgbClr val="666666"/>
            </a:solidFill>
            <a:prstDash val="dot"/>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Happy Monkey"/>
                <a:ea typeface="Happy Monkey"/>
                <a:cs typeface="Happy Monkey"/>
                <a:sym typeface="Happy Monkey"/>
              </a:rPr>
              <a:t>TECH TIP</a:t>
            </a:r>
            <a:endParaRPr b="1" sz="1500">
              <a:solidFill>
                <a:schemeClr val="dk1"/>
              </a:solidFill>
              <a:latin typeface="Happy Monkey"/>
              <a:ea typeface="Happy Monkey"/>
              <a:cs typeface="Happy Monkey"/>
              <a:sym typeface="Happy Monkey"/>
            </a:endParaRPr>
          </a:p>
          <a:p>
            <a:pPr indent="0" lvl="0" marL="0" rtl="0" algn="l">
              <a:spcBef>
                <a:spcPts val="0"/>
              </a:spcBef>
              <a:spcAft>
                <a:spcPts val="0"/>
              </a:spcAft>
              <a:buNone/>
            </a:pPr>
            <a:r>
              <a:rPr b="1" lang="en" sz="1500">
                <a:solidFill>
                  <a:schemeClr val="dk1"/>
                </a:solidFill>
                <a:latin typeface="Happy Monkey"/>
                <a:ea typeface="Happy Monkey"/>
                <a:cs typeface="Happy Monkey"/>
                <a:sym typeface="Happy Monkey"/>
              </a:rPr>
              <a:t>Did you know that you can take a picture of your student’s clever badge and the computer can scan it from a phone?!  This is a great idea if the clever card often gets misplaced! </a:t>
            </a:r>
            <a:endParaRPr b="1" sz="1500">
              <a:solidFill>
                <a:schemeClr val="dk1"/>
              </a:solidFill>
              <a:latin typeface="Happy Monkey"/>
              <a:ea typeface="Happy Monkey"/>
              <a:cs typeface="Happy Monkey"/>
              <a:sym typeface="Happy Monkey"/>
            </a:endParaRPr>
          </a:p>
        </p:txBody>
      </p:sp>
      <p:sp>
        <p:nvSpPr>
          <p:cNvPr id="65" name="Google Shape;65;p13"/>
          <p:cNvSpPr txBox="1"/>
          <p:nvPr/>
        </p:nvSpPr>
        <p:spPr>
          <a:xfrm>
            <a:off x="5079150" y="7946225"/>
            <a:ext cx="2628000" cy="1883700"/>
          </a:xfrm>
          <a:prstGeom prst="rect">
            <a:avLst/>
          </a:prstGeom>
          <a:noFill/>
          <a:ln cap="flat" cmpd="sng" w="28575">
            <a:solidFill>
              <a:srgbClr val="000000"/>
            </a:solidFill>
            <a:prstDash val="lgDashDot"/>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300"/>
              <a:t>LIbrary Curbside Check Out!</a:t>
            </a:r>
            <a:endParaRPr sz="1300"/>
          </a:p>
          <a:p>
            <a:pPr indent="0" lvl="0" marL="0" rtl="0" algn="l">
              <a:spcBef>
                <a:spcPts val="0"/>
              </a:spcBef>
              <a:spcAft>
                <a:spcPts val="0"/>
              </a:spcAft>
              <a:buNone/>
            </a:pPr>
            <a:r>
              <a:rPr lang="en" sz="1300"/>
              <a:t>Did you know you can still check out library books from Oak?!  </a:t>
            </a:r>
            <a:endParaRPr sz="1300"/>
          </a:p>
          <a:p>
            <a:pPr indent="0" lvl="0" marL="0" rtl="0" algn="l">
              <a:spcBef>
                <a:spcPts val="0"/>
              </a:spcBef>
              <a:spcAft>
                <a:spcPts val="0"/>
              </a:spcAft>
              <a:buNone/>
            </a:pPr>
            <a:r>
              <a:rPr lang="en" sz="1300"/>
              <a:t>Go to:</a:t>
            </a:r>
            <a:endParaRPr sz="1300"/>
          </a:p>
          <a:p>
            <a:pPr indent="0" lvl="0" marL="0" rtl="0" algn="l">
              <a:spcBef>
                <a:spcPts val="0"/>
              </a:spcBef>
              <a:spcAft>
                <a:spcPts val="0"/>
              </a:spcAft>
              <a:buNone/>
            </a:pPr>
            <a:r>
              <a:rPr lang="en" sz="1300" u="sng">
                <a:solidFill>
                  <a:schemeClr val="hlink"/>
                </a:solidFill>
                <a:hlinkClick r:id="rId6"/>
              </a:rPr>
              <a:t>https://search.follettsoftware.com/metasearch/ui/31874</a:t>
            </a:r>
            <a:r>
              <a:rPr lang="en" sz="1300"/>
              <a:t>  and Log In.  Curbside pick-up is on Wednesdays.  Let us know if you have any questions!</a:t>
            </a:r>
            <a:endParaRPr sz="1300"/>
          </a:p>
          <a:p>
            <a:pPr indent="0" lvl="0" marL="0" rtl="0" algn="l">
              <a:spcBef>
                <a:spcPts val="0"/>
              </a:spcBef>
              <a:spcAft>
                <a:spcPts val="0"/>
              </a:spcAft>
              <a:buNone/>
            </a:pPr>
            <a:r>
              <a:t/>
            </a:r>
            <a:endParaRPr sz="1300"/>
          </a:p>
        </p:txBody>
      </p:sp>
      <p:sp>
        <p:nvSpPr>
          <p:cNvPr id="66" name="Google Shape;66;p13"/>
          <p:cNvSpPr txBox="1"/>
          <p:nvPr/>
        </p:nvSpPr>
        <p:spPr>
          <a:xfrm>
            <a:off x="-3548625" y="6769624"/>
            <a:ext cx="2113500" cy="2338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1200"/>
          </a:p>
        </p:txBody>
      </p:sp>
      <p:sp>
        <p:nvSpPr>
          <p:cNvPr id="67" name="Google Shape;67;p13"/>
          <p:cNvSpPr txBox="1"/>
          <p:nvPr/>
        </p:nvSpPr>
        <p:spPr>
          <a:xfrm>
            <a:off x="7868925" y="7670375"/>
            <a:ext cx="2535000" cy="53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Lora"/>
              <a:ea typeface="Lora"/>
              <a:cs typeface="Lora"/>
              <a:sym typeface="Lora"/>
            </a:endParaRPr>
          </a:p>
        </p:txBody>
      </p:sp>
      <p:pic>
        <p:nvPicPr>
          <p:cNvPr id="68" name="Google Shape;68;p13"/>
          <p:cNvPicPr preferRelativeResize="0"/>
          <p:nvPr/>
        </p:nvPicPr>
        <p:blipFill>
          <a:blip r:embed="rId7">
            <a:alphaModFix/>
          </a:blip>
          <a:stretch>
            <a:fillRect/>
          </a:stretch>
        </p:blipFill>
        <p:spPr>
          <a:xfrm>
            <a:off x="4659575" y="5513600"/>
            <a:ext cx="2982874" cy="2338801"/>
          </a:xfrm>
          <a:prstGeom prst="rect">
            <a:avLst/>
          </a:prstGeom>
          <a:noFill/>
          <a:ln>
            <a:noFill/>
          </a:ln>
        </p:spPr>
      </p:pic>
      <p:sp>
        <p:nvSpPr>
          <p:cNvPr id="69" name="Google Shape;69;p13"/>
          <p:cNvSpPr txBox="1"/>
          <p:nvPr/>
        </p:nvSpPr>
        <p:spPr>
          <a:xfrm>
            <a:off x="4837013" y="5885575"/>
            <a:ext cx="2628000" cy="99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t>Thank you parents, guardians, grandparents, siblings, and extended family for your patience and support!  </a:t>
            </a:r>
            <a:endParaRPr/>
          </a:p>
          <a:p>
            <a:pPr indent="0" lvl="0" marL="0" rtl="0" algn="ctr">
              <a:spcBef>
                <a:spcPts val="0"/>
              </a:spcBef>
              <a:spcAft>
                <a:spcPts val="0"/>
              </a:spcAft>
              <a:buNone/>
            </a:pPr>
            <a:r>
              <a:rPr lang="en"/>
              <a:t>Thank you teachers for working so Hard! </a:t>
            </a:r>
            <a:endParaRPr/>
          </a:p>
        </p:txBody>
      </p:sp>
      <p:sp>
        <p:nvSpPr>
          <p:cNvPr id="70" name="Google Shape;70;p13"/>
          <p:cNvSpPr txBox="1"/>
          <p:nvPr/>
        </p:nvSpPr>
        <p:spPr>
          <a:xfrm>
            <a:off x="184150" y="9829925"/>
            <a:ext cx="1266900" cy="13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txBox="1"/>
          <p:nvPr/>
        </p:nvSpPr>
        <p:spPr>
          <a:xfrm>
            <a:off x="184150" y="9734525"/>
            <a:ext cx="1542900" cy="195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November 2020</a:t>
            </a:r>
            <a:endParaRPr/>
          </a:p>
        </p:txBody>
      </p:sp>
      <p:sp>
        <p:nvSpPr>
          <p:cNvPr id="72" name="Google Shape;72;p13"/>
          <p:cNvSpPr txBox="1"/>
          <p:nvPr/>
        </p:nvSpPr>
        <p:spPr>
          <a:xfrm>
            <a:off x="3028950" y="7598825"/>
            <a:ext cx="1915800" cy="2124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Happy Monkey"/>
                <a:ea typeface="Happy Monkey"/>
                <a:cs typeface="Happy Monkey"/>
                <a:sym typeface="Happy Monkey"/>
              </a:rPr>
              <a:t>FOOD DRIVE </a:t>
            </a:r>
            <a:endParaRPr b="1">
              <a:latin typeface="Happy Monkey"/>
              <a:ea typeface="Happy Monkey"/>
              <a:cs typeface="Happy Monkey"/>
              <a:sym typeface="Happy Monkey"/>
            </a:endParaRPr>
          </a:p>
          <a:p>
            <a:pPr indent="0" lvl="0" marL="0" rtl="0" algn="ctr">
              <a:spcBef>
                <a:spcPts val="0"/>
              </a:spcBef>
              <a:spcAft>
                <a:spcPts val="0"/>
              </a:spcAft>
              <a:buNone/>
            </a:pPr>
            <a:r>
              <a:rPr b="1" lang="en">
                <a:latin typeface="Happy Monkey"/>
                <a:ea typeface="Happy Monkey"/>
                <a:cs typeface="Happy Monkey"/>
                <a:sym typeface="Happy Monkey"/>
              </a:rPr>
              <a:t>COMING SOON.  </a:t>
            </a:r>
            <a:endParaRPr b="1">
              <a:latin typeface="Happy Monkey"/>
              <a:ea typeface="Happy Monkey"/>
              <a:cs typeface="Happy Monkey"/>
              <a:sym typeface="Happy Monkey"/>
            </a:endParaRPr>
          </a:p>
          <a:p>
            <a:pPr indent="0" lvl="0" marL="0" rtl="0" algn="ctr">
              <a:spcBef>
                <a:spcPts val="0"/>
              </a:spcBef>
              <a:spcAft>
                <a:spcPts val="0"/>
              </a:spcAft>
              <a:buNone/>
            </a:pPr>
            <a:r>
              <a:rPr lang="en">
                <a:latin typeface="Happy Monkey"/>
                <a:ea typeface="Happy Monkey"/>
                <a:cs typeface="Happy Monkey"/>
                <a:sym typeface="Happy Monkey"/>
              </a:rPr>
              <a:t>We would still love to do a food drive to support our community.  We will send out details later this month!</a:t>
            </a:r>
            <a:endParaRPr>
              <a:latin typeface="Happy Monkey"/>
              <a:ea typeface="Happy Monkey"/>
              <a:cs typeface="Happy Monkey"/>
              <a:sym typeface="Happy Monkey"/>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